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2" r:id="rId3"/>
    <p:sldId id="282" r:id="rId4"/>
    <p:sldId id="275" r:id="rId5"/>
    <p:sldId id="277" r:id="rId6"/>
    <p:sldId id="278" r:id="rId7"/>
    <p:sldId id="294" r:id="rId8"/>
    <p:sldId id="276" r:id="rId9"/>
    <p:sldId id="279" r:id="rId10"/>
    <p:sldId id="280" r:id="rId11"/>
    <p:sldId id="295" r:id="rId12"/>
    <p:sldId id="274" r:id="rId13"/>
    <p:sldId id="283" r:id="rId14"/>
    <p:sldId id="284" r:id="rId15"/>
    <p:sldId id="292" r:id="rId16"/>
    <p:sldId id="286" r:id="rId17"/>
    <p:sldId id="296" r:id="rId18"/>
    <p:sldId id="287" r:id="rId19"/>
    <p:sldId id="297" r:id="rId20"/>
    <p:sldId id="288" r:id="rId21"/>
    <p:sldId id="298" r:id="rId22"/>
    <p:sldId id="285" r:id="rId23"/>
    <p:sldId id="290" r:id="rId24"/>
    <p:sldId id="291" r:id="rId25"/>
    <p:sldId id="293" r:id="rId26"/>
    <p:sldId id="27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124" autoAdjust="0"/>
  </p:normalViewPr>
  <p:slideViewPr>
    <p:cSldViewPr>
      <p:cViewPr>
        <p:scale>
          <a:sx n="80" d="100"/>
          <a:sy n="80" d="100"/>
        </p:scale>
        <p:origin x="89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CE68C8-B7ED-4815-B3C1-4EE3DB0A575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787ECF5-48D9-4FF2-BCC5-F73AD260D463}">
      <dgm:prSet phldrT="[Text]" custT="1"/>
      <dgm:spPr/>
      <dgm:t>
        <a:bodyPr/>
        <a:lstStyle/>
        <a:p>
          <a:r>
            <a:rPr lang="bg-BG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ПОЛИТИЦИ</a:t>
          </a:r>
          <a:endParaRPr lang="en-GB" dirty="0"/>
        </a:p>
      </dgm:t>
    </dgm:pt>
    <dgm:pt modelId="{89F43BE8-9DCE-48D0-AF14-A59F51090CE7}" type="parTrans" cxnId="{860732C6-602E-4D28-B0F8-5369B7C4A5CC}">
      <dgm:prSet/>
      <dgm:spPr/>
      <dgm:t>
        <a:bodyPr/>
        <a:lstStyle/>
        <a:p>
          <a:endParaRPr lang="en-GB"/>
        </a:p>
      </dgm:t>
    </dgm:pt>
    <dgm:pt modelId="{67CBAEE5-2163-4083-9FF6-CF0F825C96BC}" type="sibTrans" cxnId="{860732C6-602E-4D28-B0F8-5369B7C4A5CC}">
      <dgm:prSet/>
      <dgm:spPr/>
      <dgm:t>
        <a:bodyPr/>
        <a:lstStyle/>
        <a:p>
          <a:endParaRPr lang="en-GB"/>
        </a:p>
      </dgm:t>
    </dgm:pt>
    <dgm:pt modelId="{C83480F3-AF51-4959-842F-F407FFCA3F30}">
      <dgm:prSet phldrT="[Text]"/>
      <dgm:spPr/>
      <dgm:t>
        <a:bodyPr/>
        <a:lstStyle/>
        <a:p>
          <a:r>
            <a:rPr lang="bg-BG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ПУБЛИЧНИ ЛИЧНОСТИ</a:t>
          </a:r>
          <a:r>
            <a: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GB" dirty="0"/>
        </a:p>
      </dgm:t>
    </dgm:pt>
    <dgm:pt modelId="{C6ECC5BA-0216-413A-BABD-E3D68C4373DA}" type="parTrans" cxnId="{B21FDEED-F8A2-4E6D-8828-8E7C395372D8}">
      <dgm:prSet/>
      <dgm:spPr/>
      <dgm:t>
        <a:bodyPr/>
        <a:lstStyle/>
        <a:p>
          <a:endParaRPr lang="en-GB"/>
        </a:p>
      </dgm:t>
    </dgm:pt>
    <dgm:pt modelId="{4A2C0F5D-4012-45E2-8AAC-C23D793C6F65}" type="sibTrans" cxnId="{B21FDEED-F8A2-4E6D-8828-8E7C395372D8}">
      <dgm:prSet/>
      <dgm:spPr/>
      <dgm:t>
        <a:bodyPr/>
        <a:lstStyle/>
        <a:p>
          <a:endParaRPr lang="en-GB"/>
        </a:p>
      </dgm:t>
    </dgm:pt>
    <dgm:pt modelId="{90DACBB4-699A-4CCC-BE0C-04BC1136E15A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ДЪРЖАВНИ СЛУЖИТЕЛИ</a:t>
          </a:r>
          <a:r>
            <a: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endParaRPr lang="en-GB" dirty="0"/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dirty="0"/>
        </a:p>
      </dgm:t>
    </dgm:pt>
    <dgm:pt modelId="{C8CAEED5-6064-4708-A733-8CCBB2E1DF05}" type="parTrans" cxnId="{2AAA0935-D5A2-47DD-B55A-499A0D9B8DBD}">
      <dgm:prSet/>
      <dgm:spPr/>
      <dgm:t>
        <a:bodyPr/>
        <a:lstStyle/>
        <a:p>
          <a:endParaRPr lang="en-GB"/>
        </a:p>
      </dgm:t>
    </dgm:pt>
    <dgm:pt modelId="{CEDFB813-2696-45D5-8214-36AE0112C9C4}" type="sibTrans" cxnId="{2AAA0935-D5A2-47DD-B55A-499A0D9B8DBD}">
      <dgm:prSet/>
      <dgm:spPr/>
      <dgm:t>
        <a:bodyPr/>
        <a:lstStyle/>
        <a:p>
          <a:endParaRPr lang="en-GB"/>
        </a:p>
      </dgm:t>
    </dgm:pt>
    <dgm:pt modelId="{F2CFD4F8-CE11-4C84-A643-97EAAE6ECAB7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МАГИСТРАТИ </a:t>
          </a:r>
          <a:endParaRPr lang="en-GB" dirty="0"/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dirty="0"/>
        </a:p>
      </dgm:t>
    </dgm:pt>
    <dgm:pt modelId="{5082F72B-A4BD-4C7B-BF4B-44B6B63F5417}" type="parTrans" cxnId="{A90C9A3A-46DA-4C61-9AF0-A5B602F478EB}">
      <dgm:prSet/>
      <dgm:spPr/>
      <dgm:t>
        <a:bodyPr/>
        <a:lstStyle/>
        <a:p>
          <a:endParaRPr lang="en-GB"/>
        </a:p>
      </dgm:t>
    </dgm:pt>
    <dgm:pt modelId="{55348931-C489-4CFE-A247-4682528BE2C3}" type="sibTrans" cxnId="{A90C9A3A-46DA-4C61-9AF0-A5B602F478EB}">
      <dgm:prSet/>
      <dgm:spPr/>
      <dgm:t>
        <a:bodyPr/>
        <a:lstStyle/>
        <a:p>
          <a:endParaRPr lang="en-GB"/>
        </a:p>
      </dgm:t>
    </dgm:pt>
    <dgm:pt modelId="{5ABE893B-D27C-4517-859E-8B560A8C9D0A}">
      <dgm:prSet/>
      <dgm:spPr/>
      <dgm:t>
        <a:bodyPr/>
        <a:lstStyle/>
        <a:p>
          <a:r>
            <a:rPr lang="bg-BG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ЧАСТНИ ЛИЦА</a:t>
          </a:r>
        </a:p>
      </dgm:t>
    </dgm:pt>
    <dgm:pt modelId="{FAD21001-0A69-4856-9382-24F279BEDDF3}" type="parTrans" cxnId="{87D17E4D-B4DE-4668-8534-E91264033D93}">
      <dgm:prSet/>
      <dgm:spPr/>
      <dgm:t>
        <a:bodyPr/>
        <a:lstStyle/>
        <a:p>
          <a:endParaRPr lang="en-GB"/>
        </a:p>
      </dgm:t>
    </dgm:pt>
    <dgm:pt modelId="{F39F06C3-BDD8-4DB3-BD04-9F43216A3344}" type="sibTrans" cxnId="{87D17E4D-B4DE-4668-8534-E91264033D93}">
      <dgm:prSet/>
      <dgm:spPr/>
      <dgm:t>
        <a:bodyPr/>
        <a:lstStyle/>
        <a:p>
          <a:endParaRPr lang="en-GB"/>
        </a:p>
      </dgm:t>
    </dgm:pt>
    <dgm:pt modelId="{23010E3C-501A-4FA3-99B9-992F4FE18BD6}" type="pres">
      <dgm:prSet presAssocID="{A1CE68C8-B7ED-4815-B3C1-4EE3DB0A575A}" presName="Name0" presStyleCnt="0">
        <dgm:presLayoutVars>
          <dgm:dir/>
          <dgm:resizeHandles val="exact"/>
        </dgm:presLayoutVars>
      </dgm:prSet>
      <dgm:spPr/>
    </dgm:pt>
    <dgm:pt modelId="{54E4F8F1-6992-462E-8D6D-451E0810BB4F}" type="pres">
      <dgm:prSet presAssocID="{D787ECF5-48D9-4FF2-BCC5-F73AD260D463}" presName="node" presStyleLbl="node1" presStyleIdx="0" presStyleCnt="5" custScaleX="151207" custScaleY="262718" custLinFactNeighborX="25071" custLinFactNeighborY="3942">
        <dgm:presLayoutVars>
          <dgm:bulletEnabled val="1"/>
        </dgm:presLayoutVars>
      </dgm:prSet>
      <dgm:spPr/>
    </dgm:pt>
    <dgm:pt modelId="{743D17BE-7F55-4178-A705-8EF90FF2F3DB}" type="pres">
      <dgm:prSet presAssocID="{67CBAEE5-2163-4083-9FF6-CF0F825C96BC}" presName="sibTrans" presStyleLbl="sibTrans2D1" presStyleIdx="0" presStyleCnt="4"/>
      <dgm:spPr/>
    </dgm:pt>
    <dgm:pt modelId="{07C17B4E-EA87-44A8-981B-D97DDEE9A13F}" type="pres">
      <dgm:prSet presAssocID="{67CBAEE5-2163-4083-9FF6-CF0F825C96BC}" presName="connectorText" presStyleLbl="sibTrans2D1" presStyleIdx="0" presStyleCnt="4"/>
      <dgm:spPr/>
    </dgm:pt>
    <dgm:pt modelId="{3A935C00-07C5-42A7-9AA0-BE4837CA97D8}" type="pres">
      <dgm:prSet presAssocID="{C83480F3-AF51-4959-842F-F407FFCA3F30}" presName="node" presStyleLbl="node1" presStyleIdx="1" presStyleCnt="5" custScaleY="239163">
        <dgm:presLayoutVars>
          <dgm:bulletEnabled val="1"/>
        </dgm:presLayoutVars>
      </dgm:prSet>
      <dgm:spPr/>
    </dgm:pt>
    <dgm:pt modelId="{C5DA067F-28F8-4C16-8F5D-480D0C98F440}" type="pres">
      <dgm:prSet presAssocID="{4A2C0F5D-4012-45E2-8AAC-C23D793C6F65}" presName="sibTrans" presStyleLbl="sibTrans2D1" presStyleIdx="1" presStyleCnt="4"/>
      <dgm:spPr/>
    </dgm:pt>
    <dgm:pt modelId="{D58D7B85-BAC2-4B00-847A-BAF6DB9E27AF}" type="pres">
      <dgm:prSet presAssocID="{4A2C0F5D-4012-45E2-8AAC-C23D793C6F65}" presName="connectorText" presStyleLbl="sibTrans2D1" presStyleIdx="1" presStyleCnt="4"/>
      <dgm:spPr/>
    </dgm:pt>
    <dgm:pt modelId="{AAFC45EA-9BDD-4278-905F-5B80CED2733A}" type="pres">
      <dgm:prSet presAssocID="{90DACBB4-699A-4CCC-BE0C-04BC1136E15A}" presName="node" presStyleLbl="node1" presStyleIdx="2" presStyleCnt="5" custScaleY="218366">
        <dgm:presLayoutVars>
          <dgm:bulletEnabled val="1"/>
        </dgm:presLayoutVars>
      </dgm:prSet>
      <dgm:spPr/>
    </dgm:pt>
    <dgm:pt modelId="{3B5C088D-C8E6-42F1-99B0-FCC182492671}" type="pres">
      <dgm:prSet presAssocID="{CEDFB813-2696-45D5-8214-36AE0112C9C4}" presName="sibTrans" presStyleLbl="sibTrans2D1" presStyleIdx="2" presStyleCnt="4"/>
      <dgm:spPr/>
    </dgm:pt>
    <dgm:pt modelId="{6C37CEA3-10F2-4ABC-9602-C4AE9E50B20B}" type="pres">
      <dgm:prSet presAssocID="{CEDFB813-2696-45D5-8214-36AE0112C9C4}" presName="connectorText" presStyleLbl="sibTrans2D1" presStyleIdx="2" presStyleCnt="4"/>
      <dgm:spPr/>
    </dgm:pt>
    <dgm:pt modelId="{9DBDACA2-6956-4C54-BEC6-E912AA08C2CD}" type="pres">
      <dgm:prSet presAssocID="{F2CFD4F8-CE11-4C84-A643-97EAAE6ECAB7}" presName="node" presStyleLbl="node1" presStyleIdx="3" presStyleCnt="5" custScaleX="97058" custScaleY="172126">
        <dgm:presLayoutVars>
          <dgm:bulletEnabled val="1"/>
        </dgm:presLayoutVars>
      </dgm:prSet>
      <dgm:spPr/>
    </dgm:pt>
    <dgm:pt modelId="{A222C91E-9A3D-43E4-861B-E7C8018FAC0B}" type="pres">
      <dgm:prSet presAssocID="{55348931-C489-4CFE-A247-4682528BE2C3}" presName="sibTrans" presStyleLbl="sibTrans2D1" presStyleIdx="3" presStyleCnt="4"/>
      <dgm:spPr/>
    </dgm:pt>
    <dgm:pt modelId="{C445D7B3-BC51-4C12-AFBD-BB349C74CFCC}" type="pres">
      <dgm:prSet presAssocID="{55348931-C489-4CFE-A247-4682528BE2C3}" presName="connectorText" presStyleLbl="sibTrans2D1" presStyleIdx="3" presStyleCnt="4"/>
      <dgm:spPr/>
    </dgm:pt>
    <dgm:pt modelId="{27654F41-15AF-48C5-A9B9-0FECBC872153}" type="pres">
      <dgm:prSet presAssocID="{5ABE893B-D27C-4517-859E-8B560A8C9D0A}" presName="node" presStyleLbl="node1" presStyleIdx="4" presStyleCnt="5" custScaleX="81042" custLinFactNeighborX="-48200" custLinFactNeighborY="3161">
        <dgm:presLayoutVars>
          <dgm:bulletEnabled val="1"/>
        </dgm:presLayoutVars>
      </dgm:prSet>
      <dgm:spPr/>
    </dgm:pt>
  </dgm:ptLst>
  <dgm:cxnLst>
    <dgm:cxn modelId="{34E10F21-231C-49F6-9A9E-4A3304C99A65}" type="presOf" srcId="{CEDFB813-2696-45D5-8214-36AE0112C9C4}" destId="{3B5C088D-C8E6-42F1-99B0-FCC182492671}" srcOrd="0" destOrd="0" presId="urn:microsoft.com/office/officeart/2005/8/layout/process1"/>
    <dgm:cxn modelId="{2AAA0935-D5A2-47DD-B55A-499A0D9B8DBD}" srcId="{A1CE68C8-B7ED-4815-B3C1-4EE3DB0A575A}" destId="{90DACBB4-699A-4CCC-BE0C-04BC1136E15A}" srcOrd="2" destOrd="0" parTransId="{C8CAEED5-6064-4708-A733-8CCBB2E1DF05}" sibTransId="{CEDFB813-2696-45D5-8214-36AE0112C9C4}"/>
    <dgm:cxn modelId="{A90C9A3A-46DA-4C61-9AF0-A5B602F478EB}" srcId="{A1CE68C8-B7ED-4815-B3C1-4EE3DB0A575A}" destId="{F2CFD4F8-CE11-4C84-A643-97EAAE6ECAB7}" srcOrd="3" destOrd="0" parTransId="{5082F72B-A4BD-4C7B-BF4B-44B6B63F5417}" sibTransId="{55348931-C489-4CFE-A247-4682528BE2C3}"/>
    <dgm:cxn modelId="{87D17E4D-B4DE-4668-8534-E91264033D93}" srcId="{A1CE68C8-B7ED-4815-B3C1-4EE3DB0A575A}" destId="{5ABE893B-D27C-4517-859E-8B560A8C9D0A}" srcOrd="4" destOrd="0" parTransId="{FAD21001-0A69-4856-9382-24F279BEDDF3}" sibTransId="{F39F06C3-BDD8-4DB3-BD04-9F43216A3344}"/>
    <dgm:cxn modelId="{7CBA784E-6F14-40AC-A48E-CAE810A88144}" type="presOf" srcId="{4A2C0F5D-4012-45E2-8AAC-C23D793C6F65}" destId="{C5DA067F-28F8-4C16-8F5D-480D0C98F440}" srcOrd="0" destOrd="0" presId="urn:microsoft.com/office/officeart/2005/8/layout/process1"/>
    <dgm:cxn modelId="{AB290D52-6694-48E5-A438-7D779C8444A8}" type="presOf" srcId="{67CBAEE5-2163-4083-9FF6-CF0F825C96BC}" destId="{743D17BE-7F55-4178-A705-8EF90FF2F3DB}" srcOrd="0" destOrd="0" presId="urn:microsoft.com/office/officeart/2005/8/layout/process1"/>
    <dgm:cxn modelId="{FAFA5987-061B-45D4-8519-EB1DDC01C0E8}" type="presOf" srcId="{C83480F3-AF51-4959-842F-F407FFCA3F30}" destId="{3A935C00-07C5-42A7-9AA0-BE4837CA97D8}" srcOrd="0" destOrd="0" presId="urn:microsoft.com/office/officeart/2005/8/layout/process1"/>
    <dgm:cxn modelId="{A9692F8E-EE7B-4109-B201-7BAB84C55B02}" type="presOf" srcId="{F2CFD4F8-CE11-4C84-A643-97EAAE6ECAB7}" destId="{9DBDACA2-6956-4C54-BEC6-E912AA08C2CD}" srcOrd="0" destOrd="0" presId="urn:microsoft.com/office/officeart/2005/8/layout/process1"/>
    <dgm:cxn modelId="{F6FEC29B-C9F0-4ED6-B223-AC72AC3271B9}" type="presOf" srcId="{CEDFB813-2696-45D5-8214-36AE0112C9C4}" destId="{6C37CEA3-10F2-4ABC-9602-C4AE9E50B20B}" srcOrd="1" destOrd="0" presId="urn:microsoft.com/office/officeart/2005/8/layout/process1"/>
    <dgm:cxn modelId="{EE89E5B9-7B21-4D00-8728-9C240E264AF7}" type="presOf" srcId="{5ABE893B-D27C-4517-859E-8B560A8C9D0A}" destId="{27654F41-15AF-48C5-A9B9-0FECBC872153}" srcOrd="0" destOrd="0" presId="urn:microsoft.com/office/officeart/2005/8/layout/process1"/>
    <dgm:cxn modelId="{EAE581BC-5F82-49C4-B0CC-451464A14EB1}" type="presOf" srcId="{4A2C0F5D-4012-45E2-8AAC-C23D793C6F65}" destId="{D58D7B85-BAC2-4B00-847A-BAF6DB9E27AF}" srcOrd="1" destOrd="0" presId="urn:microsoft.com/office/officeart/2005/8/layout/process1"/>
    <dgm:cxn modelId="{BA953AC5-58FE-4C28-B1A3-264A80A2EDCB}" type="presOf" srcId="{55348931-C489-4CFE-A247-4682528BE2C3}" destId="{A222C91E-9A3D-43E4-861B-E7C8018FAC0B}" srcOrd="0" destOrd="0" presId="urn:microsoft.com/office/officeart/2005/8/layout/process1"/>
    <dgm:cxn modelId="{860732C6-602E-4D28-B0F8-5369B7C4A5CC}" srcId="{A1CE68C8-B7ED-4815-B3C1-4EE3DB0A575A}" destId="{D787ECF5-48D9-4FF2-BCC5-F73AD260D463}" srcOrd="0" destOrd="0" parTransId="{89F43BE8-9DCE-48D0-AF14-A59F51090CE7}" sibTransId="{67CBAEE5-2163-4083-9FF6-CF0F825C96BC}"/>
    <dgm:cxn modelId="{D5D97CCD-341D-45F7-A80C-C021630AC6FA}" type="presOf" srcId="{67CBAEE5-2163-4083-9FF6-CF0F825C96BC}" destId="{07C17B4E-EA87-44A8-981B-D97DDEE9A13F}" srcOrd="1" destOrd="0" presId="urn:microsoft.com/office/officeart/2005/8/layout/process1"/>
    <dgm:cxn modelId="{D108C5CE-789E-49D7-B6F7-159AE8A06560}" type="presOf" srcId="{A1CE68C8-B7ED-4815-B3C1-4EE3DB0A575A}" destId="{23010E3C-501A-4FA3-99B9-992F4FE18BD6}" srcOrd="0" destOrd="0" presId="urn:microsoft.com/office/officeart/2005/8/layout/process1"/>
    <dgm:cxn modelId="{0C415FDF-0D44-4D97-9B99-B83BB77E7666}" type="presOf" srcId="{D787ECF5-48D9-4FF2-BCC5-F73AD260D463}" destId="{54E4F8F1-6992-462E-8D6D-451E0810BB4F}" srcOrd="0" destOrd="0" presId="urn:microsoft.com/office/officeart/2005/8/layout/process1"/>
    <dgm:cxn modelId="{FFA9C9E3-CF40-46FE-9239-A90A9FB52F83}" type="presOf" srcId="{90DACBB4-699A-4CCC-BE0C-04BC1136E15A}" destId="{AAFC45EA-9BDD-4278-905F-5B80CED2733A}" srcOrd="0" destOrd="0" presId="urn:microsoft.com/office/officeart/2005/8/layout/process1"/>
    <dgm:cxn modelId="{B21FDEED-F8A2-4E6D-8828-8E7C395372D8}" srcId="{A1CE68C8-B7ED-4815-B3C1-4EE3DB0A575A}" destId="{C83480F3-AF51-4959-842F-F407FFCA3F30}" srcOrd="1" destOrd="0" parTransId="{C6ECC5BA-0216-413A-BABD-E3D68C4373DA}" sibTransId="{4A2C0F5D-4012-45E2-8AAC-C23D793C6F65}"/>
    <dgm:cxn modelId="{6D4D23FF-DBF6-4E12-81EA-73C151504506}" type="presOf" srcId="{55348931-C489-4CFE-A247-4682528BE2C3}" destId="{C445D7B3-BC51-4C12-AFBD-BB349C74CFCC}" srcOrd="1" destOrd="0" presId="urn:microsoft.com/office/officeart/2005/8/layout/process1"/>
    <dgm:cxn modelId="{378C2D63-DEDD-4DEF-9D90-66F32CCB1136}" type="presParOf" srcId="{23010E3C-501A-4FA3-99B9-992F4FE18BD6}" destId="{54E4F8F1-6992-462E-8D6D-451E0810BB4F}" srcOrd="0" destOrd="0" presId="urn:microsoft.com/office/officeart/2005/8/layout/process1"/>
    <dgm:cxn modelId="{742FD0A2-5FA8-4984-8317-CB11A29912BD}" type="presParOf" srcId="{23010E3C-501A-4FA3-99B9-992F4FE18BD6}" destId="{743D17BE-7F55-4178-A705-8EF90FF2F3DB}" srcOrd="1" destOrd="0" presId="urn:microsoft.com/office/officeart/2005/8/layout/process1"/>
    <dgm:cxn modelId="{08A477CB-A2F1-4AB2-8188-5717D3620180}" type="presParOf" srcId="{743D17BE-7F55-4178-A705-8EF90FF2F3DB}" destId="{07C17B4E-EA87-44A8-981B-D97DDEE9A13F}" srcOrd="0" destOrd="0" presId="urn:microsoft.com/office/officeart/2005/8/layout/process1"/>
    <dgm:cxn modelId="{9A64637B-C1D7-4B04-9859-79BF15A08284}" type="presParOf" srcId="{23010E3C-501A-4FA3-99B9-992F4FE18BD6}" destId="{3A935C00-07C5-42A7-9AA0-BE4837CA97D8}" srcOrd="2" destOrd="0" presId="urn:microsoft.com/office/officeart/2005/8/layout/process1"/>
    <dgm:cxn modelId="{5C14F79A-AFCB-4AA2-AE5E-1C83DEDA944D}" type="presParOf" srcId="{23010E3C-501A-4FA3-99B9-992F4FE18BD6}" destId="{C5DA067F-28F8-4C16-8F5D-480D0C98F440}" srcOrd="3" destOrd="0" presId="urn:microsoft.com/office/officeart/2005/8/layout/process1"/>
    <dgm:cxn modelId="{B6BBDE16-17E1-4B2B-A8DB-9159EA555E14}" type="presParOf" srcId="{C5DA067F-28F8-4C16-8F5D-480D0C98F440}" destId="{D58D7B85-BAC2-4B00-847A-BAF6DB9E27AF}" srcOrd="0" destOrd="0" presId="urn:microsoft.com/office/officeart/2005/8/layout/process1"/>
    <dgm:cxn modelId="{47578982-52E6-49B7-BF1B-917D5D98543F}" type="presParOf" srcId="{23010E3C-501A-4FA3-99B9-992F4FE18BD6}" destId="{AAFC45EA-9BDD-4278-905F-5B80CED2733A}" srcOrd="4" destOrd="0" presId="urn:microsoft.com/office/officeart/2005/8/layout/process1"/>
    <dgm:cxn modelId="{33861154-308F-4630-8E06-7F9F29D6549B}" type="presParOf" srcId="{23010E3C-501A-4FA3-99B9-992F4FE18BD6}" destId="{3B5C088D-C8E6-42F1-99B0-FCC182492671}" srcOrd="5" destOrd="0" presId="urn:microsoft.com/office/officeart/2005/8/layout/process1"/>
    <dgm:cxn modelId="{E04CCF00-0EF3-439F-835C-873AFFD81349}" type="presParOf" srcId="{3B5C088D-C8E6-42F1-99B0-FCC182492671}" destId="{6C37CEA3-10F2-4ABC-9602-C4AE9E50B20B}" srcOrd="0" destOrd="0" presId="urn:microsoft.com/office/officeart/2005/8/layout/process1"/>
    <dgm:cxn modelId="{4812E4CC-978C-44F9-8F73-47C2A50F4686}" type="presParOf" srcId="{23010E3C-501A-4FA3-99B9-992F4FE18BD6}" destId="{9DBDACA2-6956-4C54-BEC6-E912AA08C2CD}" srcOrd="6" destOrd="0" presId="urn:microsoft.com/office/officeart/2005/8/layout/process1"/>
    <dgm:cxn modelId="{9A8CA11C-46BC-4432-AD61-C4046A7F08F4}" type="presParOf" srcId="{23010E3C-501A-4FA3-99B9-992F4FE18BD6}" destId="{A222C91E-9A3D-43E4-861B-E7C8018FAC0B}" srcOrd="7" destOrd="0" presId="urn:microsoft.com/office/officeart/2005/8/layout/process1"/>
    <dgm:cxn modelId="{FA3788B1-F156-4664-B465-46E4CBCABB49}" type="presParOf" srcId="{A222C91E-9A3D-43E4-861B-E7C8018FAC0B}" destId="{C445D7B3-BC51-4C12-AFBD-BB349C74CFCC}" srcOrd="0" destOrd="0" presId="urn:microsoft.com/office/officeart/2005/8/layout/process1"/>
    <dgm:cxn modelId="{301DB9C9-9C86-4A5E-A234-38C1DD3F52A0}" type="presParOf" srcId="{23010E3C-501A-4FA3-99B9-992F4FE18BD6}" destId="{27654F41-15AF-48C5-A9B9-0FECBC872153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4F8F1-6992-462E-8D6D-451E0810BB4F}">
      <dsp:nvSpPr>
        <dsp:cNvPr id="0" name=""/>
        <dsp:cNvSpPr/>
      </dsp:nvSpPr>
      <dsp:spPr>
        <a:xfrm>
          <a:off x="139008" y="-1"/>
          <a:ext cx="2003135" cy="20882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ПОЛИТИЦИ</a:t>
          </a:r>
          <a:endParaRPr lang="en-GB" kern="1200" dirty="0"/>
        </a:p>
      </dsp:txBody>
      <dsp:txXfrm>
        <a:off x="197678" y="58669"/>
        <a:ext cx="1885795" cy="1970895"/>
      </dsp:txXfrm>
    </dsp:sp>
    <dsp:sp modelId="{743D17BE-7F55-4178-A705-8EF90FF2F3DB}">
      <dsp:nvSpPr>
        <dsp:cNvPr id="0" name=""/>
        <dsp:cNvSpPr/>
      </dsp:nvSpPr>
      <dsp:spPr>
        <a:xfrm>
          <a:off x="2241406" y="879845"/>
          <a:ext cx="210438" cy="3285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2241406" y="945553"/>
        <a:ext cx="147307" cy="197125"/>
      </dsp:txXfrm>
    </dsp:sp>
    <dsp:sp modelId="{3A935C00-07C5-42A7-9AA0-BE4837CA97D8}">
      <dsp:nvSpPr>
        <dsp:cNvPr id="0" name=""/>
        <dsp:cNvSpPr/>
      </dsp:nvSpPr>
      <dsp:spPr>
        <a:xfrm>
          <a:off x="2539196" y="93612"/>
          <a:ext cx="1324763" cy="1901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ПУБЛИЧНИ ЛИЧНОСТИ</a:t>
          </a:r>
          <a:r>
            <a:rPr lang="en-GB" sz="1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GB" sz="1200" kern="1200" dirty="0"/>
        </a:p>
      </dsp:txBody>
      <dsp:txXfrm>
        <a:off x="2577997" y="132413"/>
        <a:ext cx="1247161" cy="1823404"/>
      </dsp:txXfrm>
    </dsp:sp>
    <dsp:sp modelId="{C5DA067F-28F8-4C16-8F5D-480D0C98F440}">
      <dsp:nvSpPr>
        <dsp:cNvPr id="0" name=""/>
        <dsp:cNvSpPr/>
      </dsp:nvSpPr>
      <dsp:spPr>
        <a:xfrm>
          <a:off x="3996436" y="879845"/>
          <a:ext cx="280849" cy="3285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3996436" y="945553"/>
        <a:ext cx="196594" cy="197125"/>
      </dsp:txXfrm>
    </dsp:sp>
    <dsp:sp modelId="{AAFC45EA-9BDD-4278-905F-5B80CED2733A}">
      <dsp:nvSpPr>
        <dsp:cNvPr id="0" name=""/>
        <dsp:cNvSpPr/>
      </dsp:nvSpPr>
      <dsp:spPr>
        <a:xfrm>
          <a:off x="4393865" y="176266"/>
          <a:ext cx="1324763" cy="1735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ДЪРЖАВНИ СЛУЖИТЕЛИ</a:t>
          </a:r>
          <a:r>
            <a:rPr lang="en-GB" sz="1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endParaRPr lang="en-GB" sz="120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</dsp:txBody>
      <dsp:txXfrm>
        <a:off x="4432666" y="215067"/>
        <a:ext cx="1247161" cy="1658097"/>
      </dsp:txXfrm>
    </dsp:sp>
    <dsp:sp modelId="{3B5C088D-C8E6-42F1-99B0-FCC182492671}">
      <dsp:nvSpPr>
        <dsp:cNvPr id="0" name=""/>
        <dsp:cNvSpPr/>
      </dsp:nvSpPr>
      <dsp:spPr>
        <a:xfrm>
          <a:off x="5851105" y="879845"/>
          <a:ext cx="280849" cy="3285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5851105" y="945553"/>
        <a:ext cx="196594" cy="197125"/>
      </dsp:txXfrm>
    </dsp:sp>
    <dsp:sp modelId="{9DBDACA2-6956-4C54-BEC6-E912AA08C2CD}">
      <dsp:nvSpPr>
        <dsp:cNvPr id="0" name=""/>
        <dsp:cNvSpPr/>
      </dsp:nvSpPr>
      <dsp:spPr>
        <a:xfrm>
          <a:off x="6248534" y="360037"/>
          <a:ext cx="1285789" cy="13681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МАГИСТРАТИ </a:t>
          </a:r>
          <a:endParaRPr lang="en-GB" sz="1200" kern="1200" dirty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</dsp:txBody>
      <dsp:txXfrm>
        <a:off x="6286193" y="397696"/>
        <a:ext cx="1210471" cy="1292839"/>
      </dsp:txXfrm>
    </dsp:sp>
    <dsp:sp modelId="{A222C91E-9A3D-43E4-861B-E7C8018FAC0B}">
      <dsp:nvSpPr>
        <dsp:cNvPr id="0" name=""/>
        <dsp:cNvSpPr/>
      </dsp:nvSpPr>
      <dsp:spPr>
        <a:xfrm rot="59391">
          <a:off x="7602935" y="893395"/>
          <a:ext cx="145501" cy="3285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7602938" y="958726"/>
        <a:ext cx="101851" cy="197125"/>
      </dsp:txXfrm>
    </dsp:sp>
    <dsp:sp modelId="{27654F41-15AF-48C5-A9B9-0FECBC872153}">
      <dsp:nvSpPr>
        <dsp:cNvPr id="0" name=""/>
        <dsp:cNvSpPr/>
      </dsp:nvSpPr>
      <dsp:spPr>
        <a:xfrm>
          <a:off x="7808814" y="671812"/>
          <a:ext cx="1073614" cy="794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ЧАСТНИ ЛИЦА</a:t>
          </a:r>
        </a:p>
      </dsp:txBody>
      <dsp:txXfrm>
        <a:off x="7832095" y="695093"/>
        <a:ext cx="1027052" cy="748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A5FC1-BAA5-46AE-AF4C-888EF2AC27A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2FD95-7232-401A-AB2F-2998B7FE4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38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D7701-02B5-44D1-AFC7-BBC5562CE08F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4534-0516-4F98-9A03-E7455D0C6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04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2186-1771-455B-9057-D91274E387A9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3051DE-0F2B-43BB-BAD7-4AC5C85F160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2186-1771-455B-9057-D91274E387A9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51DE-0F2B-43BB-BAD7-4AC5C85F1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2186-1771-455B-9057-D91274E387A9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51DE-0F2B-43BB-BAD7-4AC5C85F1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2186-1771-455B-9057-D91274E387A9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51DE-0F2B-43BB-BAD7-4AC5C85F1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2186-1771-455B-9057-D91274E387A9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51DE-0F2B-43BB-BAD7-4AC5C85F16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2186-1771-455B-9057-D91274E387A9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51DE-0F2B-43BB-BAD7-4AC5C85F160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2186-1771-455B-9057-D91274E387A9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51DE-0F2B-43BB-BAD7-4AC5C85F160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2186-1771-455B-9057-D91274E387A9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51DE-0F2B-43BB-BAD7-4AC5C85F1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2186-1771-455B-9057-D91274E387A9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51DE-0F2B-43BB-BAD7-4AC5C85F1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2186-1771-455B-9057-D91274E387A9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51DE-0F2B-43BB-BAD7-4AC5C85F1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2186-1771-455B-9057-D91274E387A9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51DE-0F2B-43BB-BAD7-4AC5C85F1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FB2186-1771-455B-9057-D91274E387A9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73051DE-0F2B-43BB-BAD7-4AC5C85F16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630616" cy="3395463"/>
          </a:xfrm>
          <a:noFill/>
        </p:spPr>
        <p:txBody>
          <a:bodyPr>
            <a:noAutofit/>
          </a:bodyPr>
          <a:lstStyle/>
          <a:p>
            <a:r>
              <a:rPr lang="bg-BG" sz="3200" dirty="0"/>
              <a:t>СВОБОДА НА ИЗРАЗЯВАНЕТО СЪГЛАСНО ЧЛ. 10 ОТ КОНВЕНЦИЯТА ЗА ЗАЩИТА НА ПРАВАТА НА ЧОВЕКА И ОСНОВНИТЕ СВОБОДИ НА СЪВЕТА НА ЕВРОПА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4437112"/>
            <a:ext cx="6584776" cy="1201688"/>
          </a:xfrm>
        </p:spPr>
        <p:txBody>
          <a:bodyPr>
            <a:normAutofit/>
          </a:bodyPr>
          <a:lstStyle/>
          <a:p>
            <a:r>
              <a:rPr lang="bg-BG" sz="1400" dirty="0">
                <a:solidFill>
                  <a:srgbClr val="002060"/>
                </a:solidFill>
              </a:rPr>
              <a:t>Ива Станчева – </a:t>
            </a:r>
            <a:r>
              <a:rPr lang="bg-BG" sz="1400" dirty="0" err="1">
                <a:solidFill>
                  <a:srgbClr val="002060"/>
                </a:solidFill>
              </a:rPr>
              <a:t>Чинова</a:t>
            </a:r>
            <a:r>
              <a:rPr lang="bg-BG" sz="1400" dirty="0">
                <a:solidFill>
                  <a:srgbClr val="002060"/>
                </a:solidFill>
              </a:rPr>
              <a:t>, правителствен агент</a:t>
            </a:r>
          </a:p>
          <a:p>
            <a:r>
              <a:rPr lang="bg-BG" sz="1400" dirty="0">
                <a:solidFill>
                  <a:srgbClr val="002060"/>
                </a:solidFill>
              </a:rPr>
              <a:t>Дирекция „Процесуално представителство на Република България пред Европейския съд по правата на човека“</a:t>
            </a:r>
          </a:p>
          <a:p>
            <a:r>
              <a:rPr lang="bg-BG" sz="1600" dirty="0">
                <a:solidFill>
                  <a:srgbClr val="002060"/>
                </a:solidFill>
              </a:rPr>
              <a:t>МИНИСТЕРСТВО НА ПРАВОСЪДИЕТО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9552" y="908720"/>
            <a:ext cx="7920880" cy="30963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490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bg-BG" sz="4400" b="1" dirty="0">
                <a:solidFill>
                  <a:srgbClr val="FF0000"/>
                </a:solidFill>
              </a:rPr>
              <a:t>Какво не защитава чл. 10?</a:t>
            </a:r>
            <a:endParaRPr lang="en-GB" sz="4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76" y="908720"/>
            <a:ext cx="8566720" cy="5949280"/>
          </a:xfrm>
        </p:spPr>
        <p:txBody>
          <a:bodyPr>
            <a:noAutofit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bg-BG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Правото на достъп до форум, както и правото на достъп до медии. </a:t>
            </a:r>
          </a:p>
          <a:p>
            <a:pPr marL="0" lvl="1" indent="0" algn="just">
              <a:buNone/>
            </a:pPr>
            <a:r>
              <a:rPr lang="bg-BG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Appleby v. UK, Application no. 44306/98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Murphy v. Ireland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no. 44179/98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3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Remuszco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Poland, Application no. 1562/10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bg-BG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Правото на достъп до информация </a:t>
            </a:r>
          </a:p>
          <a:p>
            <a:pPr marL="0" lvl="1" indent="0" algn="just">
              <a:buNone/>
            </a:pPr>
            <a:r>
              <a:rPr lang="bg-BG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Leander v. Sweden,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no. 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9248/81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Gaskin v. UK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no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10454/83</a:t>
            </a:r>
          </a:p>
          <a:p>
            <a:pPr marL="0" lvl="1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Guerra v. Italy, Application 14967/89</a:t>
            </a:r>
          </a:p>
          <a:p>
            <a:pPr marL="0" lvl="1" indent="0" algn="just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Magyar Helsinki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Bizottsag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Hungary, 18030/11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13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bg-BG" sz="4400" b="1" dirty="0">
                <a:solidFill>
                  <a:srgbClr val="FF0000"/>
                </a:solidFill>
              </a:rPr>
              <a:t>Какво не защитава чл. 10?</a:t>
            </a:r>
            <a:endParaRPr lang="en-GB" sz="4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760640"/>
          </a:xfrm>
        </p:spPr>
        <p:txBody>
          <a:bodyPr>
            <a:noAutofit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bg-BG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Език на омразата. </a:t>
            </a:r>
          </a:p>
          <a:p>
            <a:pPr marL="857250" lvl="3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Pavel Ivanov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срещу Русия,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no 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35222/04 </a:t>
            </a:r>
          </a:p>
          <a:p>
            <a:pPr marL="857250" lvl="3" indent="0" algn="just">
              <a:buNone/>
            </a:pP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Refah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Partisi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(The Welfare Party)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Others v. Turkey, Application no 41340/98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bg-BG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Отричане на жестокости, установени с ясни исторически факти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bg-BG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Подбуждане към насилие  </a:t>
            </a:r>
          </a:p>
          <a:p>
            <a:pPr marL="857250" lvl="3" indent="0" algn="just">
              <a:buNone/>
            </a:pP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Sürek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1 v. Turkey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Application no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26682/95, ГК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3" indent="0" algn="just">
              <a:buNone/>
            </a:pP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Sürek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Ösdemir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Trukey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GC. </a:t>
            </a:r>
          </a:p>
          <a:p>
            <a:pPr marL="857250" lvl="3" indent="0" algn="just">
              <a:buNone/>
            </a:pP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Erdal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Taḉ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v.Tturkey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no 23927/94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84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400"/>
              </a:lnSpc>
            </a:pPr>
            <a:r>
              <a:rPr lang="bg-BG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Чл. 10 § 2 – ограничения на свободата на изразяване</a:t>
            </a:r>
            <a:br>
              <a:rPr lang="bg-BG" sz="2400" b="1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br>
              <a:rPr lang="bg-BG" sz="2400" b="1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bg-BG" sz="2400" b="1" dirty="0">
                <a:solidFill>
                  <a:srgbClr val="002060"/>
                </a:solidFill>
              </a:rPr>
              <a:t>Критерии за обоснованост на намесата</a:t>
            </a:r>
            <a:endParaRPr lang="en-GB" sz="24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bg-B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„да е предвидена в закона“ </a:t>
            </a:r>
          </a:p>
          <a:p>
            <a:pPr algn="just"/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„да преследва легитимна цел“</a:t>
            </a:r>
          </a:p>
          <a:p>
            <a:pPr algn="just"/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„да е необходима в едно демократично общество“ (пропорционална)</a:t>
            </a:r>
            <a:endParaRPr lang="en-GB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5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„да е предвидена в закона“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472608"/>
          </a:xfrm>
        </p:spPr>
        <p:txBody>
          <a:bodyPr>
            <a:normAutofit/>
          </a:bodyPr>
          <a:lstStyle/>
          <a:p>
            <a:pPr lvl="1" algn="just"/>
            <a:endParaRPr lang="bg-BG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Достъпност</a:t>
            </a:r>
            <a:r>
              <a:rPr lang="bg-BG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 algn="just">
              <a:buNone/>
            </a:pPr>
            <a:r>
              <a:rPr lang="bg-BG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Sunday Times v. UK, Application no. 6538/74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§ 49</a:t>
            </a:r>
          </a:p>
          <a:p>
            <a:pPr algn="just"/>
            <a:r>
              <a:rPr lang="bg-BG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Предвидимос</a:t>
            </a:r>
            <a:r>
              <a:rPr lang="bg-BG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 </a:t>
            </a:r>
          </a:p>
          <a:p>
            <a:pPr marL="457200" lvl="1" indent="0" algn="just">
              <a:buNone/>
            </a:pPr>
            <a:r>
              <a:rPr lang="bg-BG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Müller and Others v. Switzerland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§ 29</a:t>
            </a:r>
          </a:p>
          <a:p>
            <a:pPr algn="just"/>
            <a:r>
              <a:rPr lang="bg-BG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на гаранции срещу злоупотреба</a:t>
            </a:r>
            <a:endParaRPr lang="bg-BG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87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„да преследва легитимна цел“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bg-BG" sz="1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Легитимни цели:</a:t>
            </a:r>
          </a:p>
          <a:p>
            <a:pPr marL="0" indent="0" algn="ctr">
              <a:buNone/>
            </a:pPr>
            <a:endParaRPr lang="bg-BG" sz="18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на националната сигурност</a:t>
            </a:r>
          </a:p>
          <a:p>
            <a:pPr algn="just"/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на териториалната цялост</a:t>
            </a:r>
          </a:p>
          <a:p>
            <a:pPr algn="just"/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на обществената сигурност</a:t>
            </a:r>
          </a:p>
          <a:p>
            <a:pPr algn="just"/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Предотвратяване на безредици и/или престъпления</a:t>
            </a:r>
          </a:p>
          <a:p>
            <a:pPr algn="just"/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на здравето</a:t>
            </a:r>
          </a:p>
          <a:p>
            <a:pPr algn="just"/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на морала</a:t>
            </a:r>
          </a:p>
          <a:p>
            <a:pPr algn="just"/>
            <a:r>
              <a:rPr lang="bg-BG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на репутацията и правата на другите</a:t>
            </a:r>
          </a:p>
          <a:p>
            <a:pPr algn="just"/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Предотвратяване на изтичането на секретна информация</a:t>
            </a:r>
          </a:p>
          <a:p>
            <a:pPr algn="just"/>
            <a:r>
              <a:rPr lang="bg-BG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Поддържане на авторитета и безпристрастността на правосъдието</a:t>
            </a:r>
            <a:endParaRPr lang="en-GB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61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731837"/>
          </a:xfrm>
        </p:spPr>
        <p:txBody>
          <a:bodyPr/>
          <a:lstStyle/>
          <a:p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„да е необходима в едно демократично общество“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Какво проверява ЕСПЧ в случаи на клевета?</a:t>
            </a:r>
          </a:p>
          <a:p>
            <a:pPr marL="0" indent="0" algn="just">
              <a:buNone/>
            </a:pPr>
            <a:endParaRPr lang="bg-BG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bg-BG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Дали е засегнат въпрос от обществен интерес;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bg-BG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на намесата;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bg-BG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Положението на клеветящия;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bg-BG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на наклеветения;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bg-BG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на спорните изявления, средства, форма, обстоятелства;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bg-BG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за намесата;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bg-BG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Публичност на спорното изявление и последици от нея.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bg-BG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Преценка за баланс от страна на националните власти.</a:t>
            </a:r>
          </a:p>
        </p:txBody>
      </p:sp>
    </p:spTree>
    <p:extLst>
      <p:ext uri="{BB962C8B-B14F-4D97-AF65-F5344CB8AC3E}">
        <p14:creationId xmlns:p14="http://schemas.microsoft.com/office/powerpoint/2010/main" val="424531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bg-BG" sz="3200" b="1" dirty="0">
                <a:solidFill>
                  <a:srgbClr val="002060"/>
                </a:solidFill>
              </a:rPr>
              <a:t>Осъдителни решения срещу България</a:t>
            </a:r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472608"/>
          </a:xfrm>
        </p:spPr>
        <p:txBody>
          <a:bodyPr>
            <a:normAutofit/>
          </a:bodyPr>
          <a:lstStyle/>
          <a:p>
            <a:pPr algn="just"/>
            <a:r>
              <a:rPr lang="bg-BG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Клевета и обида по реда на НК </a:t>
            </a:r>
          </a:p>
          <a:p>
            <a:pPr algn="just"/>
            <a:r>
              <a:rPr lang="bg-BG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Непозволено увреждане по чл. 45 ЗЗД</a:t>
            </a:r>
          </a:p>
          <a:p>
            <a:pPr algn="just"/>
            <a:endParaRPr lang="bg-BG" sz="20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на изразяване на журналисти </a:t>
            </a:r>
          </a:p>
          <a:p>
            <a:pPr marL="0" indent="0" algn="just">
              <a:buNone/>
            </a:pPr>
            <a:endParaRPr lang="bg-BG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Божков срещу България (Жалба № 3316/04, 2011) </a:t>
            </a: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Касабова срещу България (Жалба № 22385/03, 2011)</a:t>
            </a: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Йорданова и Тошев срещу България (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5126/05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2012), </a:t>
            </a: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Кържев срещу България (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60607/08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2017);</a:t>
            </a:r>
          </a:p>
          <a:p>
            <a:pPr marL="1257300" lvl="3" indent="0" algn="just">
              <a:buNone/>
            </a:pPr>
            <a:endParaRPr lang="bg-BG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44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bg-BG" sz="3200" b="1" dirty="0">
                <a:solidFill>
                  <a:srgbClr val="002060"/>
                </a:solidFill>
              </a:rPr>
              <a:t>Осъдителни решения срещу България</a:t>
            </a:r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57300" lvl="3" indent="0" algn="just">
              <a:buNone/>
            </a:pPr>
            <a:endParaRPr lang="bg-BG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Упражняване на правото на жалби и сигнали от граждани </a:t>
            </a:r>
            <a:endParaRPr lang="bg-BG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Маринова и др.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Финдулов,  Златанов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срещу България, жалба № 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33502/07</a:t>
            </a:r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Здравко Станев №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срещу България, жалба № 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18312/08</a:t>
            </a:r>
          </a:p>
        </p:txBody>
      </p:sp>
    </p:spTree>
    <p:extLst>
      <p:ext uri="{BB962C8B-B14F-4D97-AF65-F5344CB8AC3E}">
        <p14:creationId xmlns:p14="http://schemas.microsoft.com/office/powerpoint/2010/main" val="155467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r>
              <a:rPr lang="bg-BG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Свобода на пресата и журналистите</a:t>
            </a:r>
            <a:endParaRPr lang="en-GB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3999" cy="56886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Най-широката възможна закрила:</a:t>
            </a:r>
          </a:p>
          <a:p>
            <a:pPr marL="0" indent="0" algn="just">
              <a:buNone/>
            </a:pPr>
            <a:endParaRPr lang="bg-BG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Предварителни ограничения </a:t>
            </a: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Cumhuriyet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Vakfi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Others v. Turkey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28255/07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Преувеличение или провокация </a:t>
            </a: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 France v. France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no. 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53984/00</a:t>
            </a:r>
          </a:p>
          <a:p>
            <a:pPr marL="0" indent="0" algn="just">
              <a:buNone/>
            </a:pP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Предварителни журналистически проучвания и разследвания</a:t>
            </a:r>
            <a:r>
              <a:rPr lang="en-GB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Dammann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Switzerland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77551/01</a:t>
            </a:r>
            <a:endParaRPr lang="bg-BG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lvl="0" indent="0" algn="just">
              <a:buNone/>
            </a:pPr>
            <a:r>
              <a:rPr lang="bg-B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68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r>
              <a:rPr lang="bg-BG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Свобода на пресата и журналистите</a:t>
            </a:r>
            <a:endParaRPr lang="en-GB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27" y="1124744"/>
            <a:ext cx="8229600" cy="5544616"/>
          </a:xfrm>
        </p:spPr>
        <p:txBody>
          <a:bodyPr>
            <a:noAutofit/>
          </a:bodyPr>
          <a:lstStyle/>
          <a:p>
            <a:pPr algn="just"/>
            <a:r>
              <a:rPr lang="bg-B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Дори и минимално наказание може да има възпиращ ефект </a:t>
            </a:r>
          </a:p>
          <a:p>
            <a:pPr algn="just"/>
            <a:r>
              <a:rPr lang="bg-B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Поверителност на източниците</a:t>
            </a: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Goodwin v. UK, GC 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Times Ltd v. UK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no. 821/03 </a:t>
            </a:r>
            <a:r>
              <a:rPr lang="en-GB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70. </a:t>
            </a:r>
            <a:endParaRPr lang="bg-BG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Nordisk Film &amp; TV v. Denmark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40485/02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Roemen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Schmit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Luxemburg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51772/99</a:t>
            </a:r>
          </a:p>
          <a:p>
            <a:pPr lvl="0" algn="just"/>
            <a:r>
              <a:rPr lang="bg-B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Интервюта и пресконференции</a:t>
            </a:r>
          </a:p>
          <a:p>
            <a:pPr marL="0" lvl="0" indent="0" algn="just">
              <a:buNone/>
            </a:pPr>
            <a:r>
              <a:rPr lang="bg-B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Jersild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Denmark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July and SARL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Libération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France, no. 20893/03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lvl="0" indent="0" algn="just">
              <a:buNone/>
            </a:pPr>
            <a:r>
              <a:rPr lang="bg-B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bg-BG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93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bg-BG" dirty="0"/>
              <a:t>Чл. 10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56" y="836712"/>
            <a:ext cx="8964488" cy="54726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bg-BG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Всеки има право на </a:t>
            </a:r>
            <a:r>
              <a:rPr lang="bg-BG" sz="22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на изразяването</a:t>
            </a:r>
            <a:r>
              <a:rPr lang="bg-BG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Това право включва свободата на всеки да отстоява своето мнение, да получава и да разпространява информация и идеи без намеса на държавните власти и независимо от държавните граници. Този член не забранява държавите да подлагат на разрешителен режим радио- и телевизионните компании и производителите на кинематографична продукция. </a:t>
            </a:r>
          </a:p>
          <a:p>
            <a:pPr algn="just"/>
            <a:endParaRPr lang="bg-BG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Упражняването на тези свободи, доколкото е съпроводено със задължения и отговорности, може да бъде обусловено от процедури, условия, ограничения или санкции, които са предвидени от закона и са необходими в едно демократично общество в интерес на националната и обществената сигурност и на териториалната цялост, за предотвратяването на безредици или престъпления, за защитата на здравето и морала, както и на репутацията или правата на другите, за предотвратяване разкриването на информация, получена доверително, или за гарантиране авторитета и безпристрастността на правосъдието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93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Граници на журналистическата свобода. Задължения и отговорности по смисъла на  § 2 от чл. 10</a:t>
            </a:r>
            <a:endParaRPr lang="en-GB" sz="2800" dirty="0">
              <a:solidFill>
                <a:srgbClr val="002060"/>
              </a:solidFill>
            </a:endParaRPr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892480" cy="54726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bg-BG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действат добросъвестно</a:t>
            </a:r>
          </a:p>
          <a:p>
            <a:pPr marL="0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Krone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Verlag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GMBH &amp; CO KG and Krone Multimedia GMBH &amp; CO KG v. Austria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33497/07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представят точна и надеждна информация в съответствие с журналистическата етика </a:t>
            </a:r>
          </a:p>
          <a:p>
            <a:pPr marL="0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Goodwin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UK, 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§39</a:t>
            </a:r>
          </a:p>
          <a:p>
            <a:pPr marL="0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Radio France v.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France 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 разследване за проверка на достоверността на информацията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Europapress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Holding D.O.O. v. Croatia no. 25333/06 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§68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Flux v. Moldova Application 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22824/04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Румяна Иванова с. България №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36207/03 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§55-71</a:t>
            </a:r>
          </a:p>
          <a:p>
            <a:pPr algn="just"/>
            <a:endParaRPr lang="en-GB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38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Граници на журналистическата свобода. Задължения и отговорности по смисъла на  § 2 от чл. 10</a:t>
            </a:r>
            <a:endParaRPr lang="en-GB" sz="2800" dirty="0">
              <a:solidFill>
                <a:srgbClr val="002060"/>
              </a:solidFill>
            </a:endParaRPr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892480" cy="5472608"/>
          </a:xfrm>
        </p:spPr>
        <p:txBody>
          <a:bodyPr>
            <a:normAutofit fontScale="92500"/>
          </a:bodyPr>
          <a:lstStyle/>
          <a:p>
            <a:pPr algn="just"/>
            <a:r>
              <a:rPr lang="bg-BG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не разпространяват информация и идеи, призоваващи към насилие или омраза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Sürek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Turkey No 1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ГК, § 63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Ivan Pavlov v. Russia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не влошават чрез засягащи изявления </a:t>
            </a:r>
            <a:r>
              <a:rPr lang="bg-BG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обострена</a:t>
            </a:r>
            <a:r>
              <a:rPr lang="bg-BG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обстановка на етническо напрежение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Leroy v. France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Requête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36109/03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Позоваване на официална информация. Освобождаване от задължението за независимо разследване</a:t>
            </a:r>
            <a:r>
              <a:rPr lang="en-GB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8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Bladet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Tromsø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Stensaas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Norway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21980/93 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 </a:t>
            </a:r>
          </a:p>
          <a:p>
            <a:pPr marL="400050" lvl="1" indent="0" algn="just">
              <a:buNone/>
            </a:pPr>
            <a:r>
              <a:rPr lang="de-DE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Standard Verlagsgesellschaft MBH (no. 2) v. Austria</a:t>
            </a:r>
          </a:p>
          <a:p>
            <a:pPr algn="just"/>
            <a:endParaRPr lang="en-GB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69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bg-BG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Обхват на допустимата критика според статуса на лицето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19483"/>
            <a:ext cx="9036496" cy="613851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bg-BG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Частни лица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MGN Limited v. The United Kingdom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39401/04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257300" lvl="3" indent="0" algn="just">
              <a:buNone/>
            </a:pP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Axel Springer v. Germany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ГК,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39954/08 </a:t>
            </a:r>
          </a:p>
          <a:p>
            <a:pPr marL="0" indent="0" algn="just">
              <a:buNone/>
            </a:pP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Публични личности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Lingens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Austria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no.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9815/82 </a:t>
            </a: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Hachette Filipacchi Associes contre la France, no 71111/01 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Tammer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Estonia Application no. 41205/98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45564194"/>
              </p:ext>
            </p:extLst>
          </p:nvPr>
        </p:nvGraphicFramePr>
        <p:xfrm>
          <a:off x="363" y="692696"/>
          <a:ext cx="9144000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608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endParaRPr lang="en-GB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33670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bg-BG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Държавни служители</a:t>
            </a:r>
          </a:p>
          <a:p>
            <a:pPr marL="0" indent="0" algn="just">
              <a:buNone/>
            </a:pP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3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Syric</a:t>
            </a:r>
            <a:r>
              <a:rPr lang="en-GB" sz="3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Ukraine </a:t>
            </a:r>
            <a:r>
              <a:rPr lang="bg-BG" sz="3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Жалба № 6428/07</a:t>
            </a:r>
            <a:r>
              <a:rPr lang="ru-RU" sz="3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bg-BG" sz="3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Оплакването до компетентен държавен орган за нарушения, извършени от държавен служител, не може да се характеризира като клевета</a:t>
            </a:r>
          </a:p>
          <a:p>
            <a:pPr marL="0" indent="0" algn="just">
              <a:buNone/>
            </a:pPr>
            <a:endParaRPr lang="bg-B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Твърденията, определени като клевета, не трябва да се считат за публични, когато са съобщени само на органа, който има право да упражни контрол за законност върху действията на съответния държавен служител.</a:t>
            </a:r>
            <a:r>
              <a:rPr lang="en-GB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Маринова и др.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се прави ясна разлика между критика и обида/клевета</a:t>
            </a:r>
          </a:p>
          <a:p>
            <a:pPr marL="0" indent="0" algn="just">
              <a:buNone/>
            </a:pPr>
            <a:endParaRPr lang="bg-B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Фактът, че вследствие на жалбите е имало разследване по случая, сам по себе си не може да се възприеме като увреждащ репутацията на служителите</a:t>
            </a:r>
          </a:p>
          <a:p>
            <a:pPr marL="0" indent="0" algn="just">
              <a:buNone/>
            </a:pPr>
            <a:r>
              <a:rPr lang="en-GB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58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Магистрати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036496" cy="61206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3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Skałka</a:t>
            </a:r>
            <a:r>
              <a:rPr lang="en-GB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Poland</a:t>
            </a:r>
            <a:endParaRPr lang="bg-BG" sz="3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3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Schopfer</a:t>
            </a:r>
            <a:r>
              <a:rPr lang="en-GB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Switzerland</a:t>
            </a:r>
            <a:r>
              <a:rPr lang="bg-BG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257300" lvl="3" indent="0" algn="just">
              <a:buNone/>
            </a:pPr>
            <a:endParaRPr lang="bg-B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3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Здравко Станев № 2 </a:t>
            </a:r>
          </a:p>
          <a:p>
            <a:pPr marL="0" indent="0" algn="just">
              <a:buNone/>
            </a:pPr>
            <a:endParaRPr lang="bg-BG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Кържев</a:t>
            </a:r>
            <a:r>
              <a:rPr lang="bg-BG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е направен баланс между свободата на изразяване и правото на репутация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Принос за обществения дебат за работата на прокуратурата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Прокурорите следва да носят по-широка критика от частните лица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Националните съдилища не са направили разграничение между фактически твърдения и оценъчни съждения и дали е имало достатъчно „фактическо основание“ за съжденията. </a:t>
            </a:r>
          </a:p>
          <a:p>
            <a:pPr marL="0" indent="0" algn="just">
              <a:buNone/>
            </a:pPr>
            <a:endParaRPr lang="bg-BG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July and SARL </a:t>
            </a:r>
            <a:r>
              <a:rPr lang="en-GB" sz="32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Libération</a:t>
            </a:r>
            <a:r>
              <a:rPr lang="en-GB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v. France, no. 20893/03</a:t>
            </a:r>
          </a:p>
        </p:txBody>
      </p:sp>
    </p:spTree>
    <p:extLst>
      <p:ext uri="{BB962C8B-B14F-4D97-AF65-F5344CB8AC3E}">
        <p14:creationId xmlns:p14="http://schemas.microsoft.com/office/powerpoint/2010/main" val="69885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/>
          <a:lstStyle/>
          <a:p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1439"/>
            <a:ext cx="8784976" cy="6577922"/>
          </a:xfrm>
        </p:spPr>
        <p:txBody>
          <a:bodyPr>
            <a:noAutofit/>
          </a:bodyPr>
          <a:lstStyle/>
          <a:p>
            <a:pPr lvl="0"/>
            <a:r>
              <a:rPr lang="bg-BG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 твърдения </a:t>
            </a:r>
          </a:p>
          <a:p>
            <a:pPr lvl="1"/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Steel and Morris v. UK, application No 68416/01</a:t>
            </a:r>
          </a:p>
          <a:p>
            <a:pPr lvl="1"/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Perna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Italia 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Application No 48898/99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Оценъчни съждения</a:t>
            </a:r>
          </a:p>
          <a:p>
            <a:pPr lvl="1"/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Feldek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Slovakia, Application no. 29032/95 </a:t>
            </a:r>
          </a:p>
          <a:p>
            <a:pPr lvl="1"/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Jerusalem v. Austria, Application No 26958/95</a:t>
            </a:r>
          </a:p>
          <a:p>
            <a:pPr lvl="1"/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Hrico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Slovakia, Application No 49418/99</a:t>
            </a:r>
          </a:p>
          <a:p>
            <a:pPr lvl="1"/>
            <a:r>
              <a:rPr lang="bg-BG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Кържев</a:t>
            </a:r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Scharsach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News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Verlagsgesellschaft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GmbH v. Austria, Application No 39394/98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06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789040"/>
          </a:xfrm>
        </p:spPr>
        <p:txBody>
          <a:bodyPr/>
          <a:lstStyle/>
          <a:p>
            <a:r>
              <a:rPr lang="bg-BG" dirty="0"/>
              <a:t>Благодаря за вниманието!</a:t>
            </a:r>
            <a:br>
              <a:rPr lang="bg-BG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i_stancheva\Pictures\beac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058320"/>
            <a:ext cx="4536116" cy="254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74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en-GB" sz="4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Handyside</a:t>
            </a:r>
            <a:r>
              <a:rPr lang="en-GB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UK</a:t>
            </a:r>
            <a:br>
              <a:rPr lang="bg-BG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Жалба</a:t>
            </a:r>
            <a:r>
              <a:rPr lang="en-GB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no. 5493/72</a:t>
            </a:r>
            <a:r>
              <a:rPr lang="bg-B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решение от 7/12/1976, § 49:</a:t>
            </a:r>
          </a:p>
          <a:p>
            <a:pPr marL="0" indent="0">
              <a:buNone/>
            </a:pPr>
            <a:endParaRPr lang="bg-B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Свободата на изразяване е един от основните принципи в едно демократично общество;</a:t>
            </a:r>
          </a:p>
          <a:p>
            <a:pPr algn="just"/>
            <a:r>
              <a:rPr lang="bg-BG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 е фундамент за прогреса на обществото и индивида;</a:t>
            </a:r>
          </a:p>
          <a:p>
            <a:pPr algn="just"/>
            <a:r>
              <a:rPr lang="bg-BG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Чл. 10 е приложим не само за приемливи, безобидни или идеи, които пораждат безразличие, но и за такива, които засягат, смущават или шокират държавата/групи от населението;</a:t>
            </a:r>
          </a:p>
          <a:p>
            <a:pPr algn="just"/>
            <a:r>
              <a:rPr lang="bg-BG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Всяка формалност, условие, ограничение или санкция, наложени от държавата, трябва да са пропорционални на преследваната легитимна цел.</a:t>
            </a:r>
          </a:p>
          <a:p>
            <a:pPr marL="0" indent="0" algn="just">
              <a:buNone/>
            </a:pPr>
            <a:endParaRPr lang="bg-B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22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bg-BG" sz="3200" b="1" dirty="0">
                <a:solidFill>
                  <a:srgbClr val="FF0000"/>
                </a:solidFill>
              </a:rPr>
              <a:t>Обхват на чл. 10 § 1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5976664"/>
          </a:xfrm>
        </p:spPr>
        <p:txBody>
          <a:bodyPr>
            <a:noAutofit/>
          </a:bodyPr>
          <a:lstStyle/>
          <a:p>
            <a:pPr algn="just"/>
            <a:r>
              <a:rPr lang="bg-BG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 и средства</a:t>
            </a:r>
          </a:p>
          <a:p>
            <a:pPr algn="just"/>
            <a:r>
              <a:rPr lang="bg-BG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Писано слово - </a:t>
            </a:r>
            <a:r>
              <a:rPr lang="bg-BG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книги, статии, интервюта в различни медии, листовки, плакати </a:t>
            </a:r>
          </a:p>
          <a:p>
            <a:pPr marL="457200" lvl="1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Chorherr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Austria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no. 13308/87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Театрални форми</a:t>
            </a:r>
            <a:endParaRPr lang="bg-BG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Alves da Silva v. Portugal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Requête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41665/07 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на изкуството </a:t>
            </a:r>
            <a:r>
              <a:rPr lang="bg-BG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de-DE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Vereinigung Bildender Künstler v. Austria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68354/01</a:t>
            </a:r>
            <a:endParaRPr lang="bg-BG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Müller and Others v. Switzerland, no. 10737/84</a:t>
            </a:r>
            <a:endParaRPr lang="bg-BG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bg-BG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bg-BG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30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0"/>
            <a:ext cx="7499176" cy="548680"/>
          </a:xfrm>
        </p:spPr>
        <p:txBody>
          <a:bodyPr/>
          <a:lstStyle/>
          <a:p>
            <a:endParaRPr lang="en-GB" sz="10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6048672"/>
          </a:xfrm>
        </p:spPr>
        <p:txBody>
          <a:bodyPr>
            <a:normAutofit lnSpcReduction="10000"/>
          </a:bodyPr>
          <a:lstStyle/>
          <a:p>
            <a:pPr algn="just"/>
            <a:r>
              <a:rPr lang="bg-BG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Кораб</a:t>
            </a:r>
            <a:r>
              <a:rPr lang="bg-BG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който да се провеждат семинари </a:t>
            </a:r>
          </a:p>
          <a:p>
            <a:pPr marL="457200" lvl="1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on Waves and Others v. Portugal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Requête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31276/05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Език</a:t>
            </a:r>
          </a:p>
          <a:p>
            <a:pPr marL="457200" lvl="1" indent="0" algn="just">
              <a:buNone/>
            </a:pP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Şükran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Aydin and Others v. Turkey, Application no. 49197/06</a:t>
            </a:r>
          </a:p>
          <a:p>
            <a:pPr marL="457200" lvl="1" indent="0" algn="just">
              <a:buNone/>
            </a:pPr>
            <a:endParaRPr lang="en-GB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Изразни средства за предаване на информацията </a:t>
            </a:r>
          </a:p>
          <a:p>
            <a:pPr marL="514350" lvl="1" indent="0" algn="just">
              <a:buNone/>
            </a:pPr>
            <a:r>
              <a:rPr lang="bg-B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Stoll v. Switzerland [GC], no. 69698/01, § 146</a:t>
            </a:r>
            <a:endParaRPr lang="bg-BG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20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355160" cy="30405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80720"/>
          </a:xfrm>
        </p:spPr>
        <p:txBody>
          <a:bodyPr>
            <a:normAutofit lnSpcReduction="10000"/>
          </a:bodyPr>
          <a:lstStyle/>
          <a:p>
            <a:pPr algn="just"/>
            <a:r>
              <a:rPr lang="bg-BG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Съдържание:</a:t>
            </a:r>
          </a:p>
          <a:p>
            <a:pPr marL="0" indent="0" algn="just">
              <a:buNone/>
            </a:pPr>
            <a:endParaRPr lang="bg-BG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 за това как младежите да поставят под въпрос обществените правила, която включва и обучителни материали за секс, наркотици и др. </a:t>
            </a:r>
          </a:p>
          <a:p>
            <a:pPr marL="457200" lvl="1" indent="0" algn="just">
              <a:buNone/>
            </a:pPr>
            <a:r>
              <a:rPr lang="bg-BG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Handyside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UK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Излъчено интервю с членове на расистка неформална група</a:t>
            </a:r>
          </a:p>
          <a:p>
            <a:pPr marL="457200" lvl="1" indent="0" algn="just">
              <a:buNone/>
            </a:pPr>
            <a:r>
              <a:rPr lang="bg-BG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Jersild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Denmark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Appl. no. 15890/89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ГК </a:t>
            </a:r>
            <a:endParaRPr lang="en-GB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Карикатура, възхваляваща атентатите в Ню Йорк през 2001 г. </a:t>
            </a:r>
          </a:p>
          <a:p>
            <a:pPr marL="457200" lvl="1" indent="0" algn="just">
              <a:buNone/>
            </a:pPr>
            <a:r>
              <a:rPr lang="bg-BG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fr-F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Leroy c. France, Requête no 36109/03 </a:t>
            </a: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GB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GB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4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488CE-FD1D-4729-9E35-AB4451366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endParaRPr lang="bg-BG" sz="1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04C1C-AFC8-48B1-869A-26CC4132D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80720"/>
          </a:xfrm>
        </p:spPr>
        <p:txBody>
          <a:bodyPr>
            <a:normAutofit lnSpcReduction="10000"/>
          </a:bodyPr>
          <a:lstStyle/>
          <a:p>
            <a:pPr algn="just"/>
            <a:r>
              <a:rPr lang="bg-BG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Невярна информация</a:t>
            </a:r>
            <a:r>
              <a:rPr lang="en-GB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bg-BG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fr-FR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Salov</a:t>
            </a:r>
            <a:r>
              <a:rPr lang="fr-F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Ukraine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no. 65518/01</a:t>
            </a:r>
          </a:p>
          <a:p>
            <a:pPr marL="457200" lvl="1" indent="0" algn="just">
              <a:buNone/>
            </a:pP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между частни лица</a:t>
            </a:r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 algn="just">
              <a:buNone/>
            </a:pPr>
            <a:r>
              <a:rPr lang="bg-BG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Fuentes Bobo v. Spain, </a:t>
            </a:r>
            <a:r>
              <a:rPr lang="en-GB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Requête</a:t>
            </a:r>
            <a:r>
              <a:rPr lang="en-GB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n° 39293/98</a:t>
            </a:r>
            <a:r>
              <a:rPr lang="bg-BG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bg-BG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Картини, изобразяващи груби сексуални действия, извършвани от крайнодесни политици / с религиозно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сексуално съдържание</a:t>
            </a:r>
          </a:p>
          <a:p>
            <a:pPr marL="1371600" lvl="3" indent="0" algn="just">
              <a:buNone/>
            </a:pPr>
            <a:r>
              <a:rPr lang="de-DE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Vereinigung Bildender Künstler v. Austria</a:t>
            </a:r>
          </a:p>
          <a:p>
            <a:pPr marL="1371600" lvl="3" indent="0" algn="just">
              <a:buNone/>
            </a:pPr>
            <a:r>
              <a:rPr lang="de-DE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Müller and Others v. Switzerland</a:t>
            </a:r>
          </a:p>
          <a:p>
            <a:pPr algn="just"/>
            <a:r>
              <a:rPr lang="bg-BG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Мълчание</a:t>
            </a:r>
          </a:p>
        </p:txBody>
      </p:sp>
    </p:spTree>
    <p:extLst>
      <p:ext uri="{BB962C8B-B14F-4D97-AF65-F5344CB8AC3E}">
        <p14:creationId xmlns:p14="http://schemas.microsoft.com/office/powerpoint/2010/main" val="99765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2656"/>
          </a:xfrm>
        </p:spPr>
        <p:txBody>
          <a:bodyPr/>
          <a:lstStyle/>
          <a:p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6632"/>
            <a:ext cx="8229600" cy="6552728"/>
          </a:xfrm>
        </p:spPr>
      </p:pic>
    </p:spTree>
    <p:extLst>
      <p:ext uri="{BB962C8B-B14F-4D97-AF65-F5344CB8AC3E}">
        <p14:creationId xmlns:p14="http://schemas.microsoft.com/office/powerpoint/2010/main" val="152312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r>
              <a:rPr lang="de-DE" sz="2400" dirty="0"/>
              <a:t>Drei Nächte, drei Bilder , Josef Felix Müller</a:t>
            </a:r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41694"/>
            <a:ext cx="8291263" cy="571440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774280"/>
            <a:ext cx="8229598" cy="564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04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2404</TotalTime>
  <Words>1107</Words>
  <Application>Microsoft Office PowerPoint</Application>
  <PresentationFormat>On-screen Show (4:3)</PresentationFormat>
  <Paragraphs>228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Century Gothic</vt:lpstr>
      <vt:lpstr>Courier New</vt:lpstr>
      <vt:lpstr>Palatino Linotype</vt:lpstr>
      <vt:lpstr>Times New Roman</vt:lpstr>
      <vt:lpstr>Wingdings</vt:lpstr>
      <vt:lpstr>Executive</vt:lpstr>
      <vt:lpstr>СВОБОДА НА ИЗРАЗЯВАНЕТО СЪГЛАСНО ЧЛ. 10 ОТ КОНВЕНЦИЯТА ЗА ЗАЩИТА НА ПРАВАТА НА ЧОВЕКА И ОСНОВНИТЕ СВОБОДИ НА СЪВЕТА НА ЕВРОПА</vt:lpstr>
      <vt:lpstr>Чл. 10</vt:lpstr>
      <vt:lpstr>Handyside v. UK </vt:lpstr>
      <vt:lpstr>Обхват на чл. 10 § 1</vt:lpstr>
      <vt:lpstr>PowerPoint Presentation</vt:lpstr>
      <vt:lpstr>PowerPoint Presentation</vt:lpstr>
      <vt:lpstr>PowerPoint Presentation</vt:lpstr>
      <vt:lpstr>PowerPoint Presentation</vt:lpstr>
      <vt:lpstr>Drei Nächte, drei Bilder , Josef Felix Müller</vt:lpstr>
      <vt:lpstr>Какво не защитава чл. 10?</vt:lpstr>
      <vt:lpstr>Какво не защитава чл. 10?</vt:lpstr>
      <vt:lpstr>Чл. 10 § 2 – ограничения на свободата на изразяване  Критерии за обоснованост на намесата</vt:lpstr>
      <vt:lpstr>„да е предвидена в закона“</vt:lpstr>
      <vt:lpstr>„да преследва легитимна цел“</vt:lpstr>
      <vt:lpstr>„да е необходима в едно демократично общество“</vt:lpstr>
      <vt:lpstr>Осъдителни решения срещу България</vt:lpstr>
      <vt:lpstr>Осъдителни решения срещу България</vt:lpstr>
      <vt:lpstr>Свобода на пресата и журналистите</vt:lpstr>
      <vt:lpstr>Свобода на пресата и журналистите</vt:lpstr>
      <vt:lpstr>Граници на журналистическата свобода. Задължения и отговорности по смисъла на  § 2 от чл. 10</vt:lpstr>
      <vt:lpstr>Граници на журналистическата свобода. Задължения и отговорности по смисъла на  § 2 от чл. 10</vt:lpstr>
      <vt:lpstr>Обхват на допустимата критика според статуса на лицето</vt:lpstr>
      <vt:lpstr>PowerPoint Presentation</vt:lpstr>
      <vt:lpstr>Магистрати</vt:lpstr>
      <vt:lpstr>PowerPoint Presentation</vt:lpstr>
      <vt:lpstr>Благодаря за вниманието!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 Stancheva</dc:creator>
  <cp:lastModifiedBy>IVA</cp:lastModifiedBy>
  <cp:revision>188</cp:revision>
  <cp:lastPrinted>2016-02-12T12:54:46Z</cp:lastPrinted>
  <dcterms:created xsi:type="dcterms:W3CDTF">2016-02-09T09:34:38Z</dcterms:created>
  <dcterms:modified xsi:type="dcterms:W3CDTF">2018-06-07T21:12:12Z</dcterms:modified>
</cp:coreProperties>
</file>